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8" r:id="rId3"/>
    <p:sldId id="279" r:id="rId4"/>
    <p:sldId id="258" r:id="rId5"/>
    <p:sldId id="259" r:id="rId6"/>
    <p:sldId id="261" r:id="rId7"/>
    <p:sldId id="262" r:id="rId8"/>
    <p:sldId id="27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65" r:id="rId18"/>
    <p:sldId id="264" r:id="rId19"/>
    <p:sldId id="280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36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2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7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43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98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0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4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19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3473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28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3626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15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44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0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7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76200" y="1029992"/>
            <a:ext cx="8361485" cy="232280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Современные формы и методы  работы классного руководителя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2700337" y="3428999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600"/>
            <a:ext cx="6347714" cy="38807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Меняется время. Становятся иными требования к школе, ученикам и педагогам. Однако значимость роли классного руководителя не снижается. Сегодня он выполняет три взаимосвязанные функции: организует разнообразную деятельность в классе, заботится о развитии каждого ребенка, помогает детям в решении возникающих проблем. </a:t>
            </a:r>
          </a:p>
        </p:txBody>
      </p:sp>
      <p:pic>
        <p:nvPicPr>
          <p:cNvPr id="4" name="Рисунок 3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2743200" y="3200400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7679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685801"/>
            <a:ext cx="5738114" cy="28956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Эффективность воспитания ребенка сильно зависит от того, насколько тесно взаимодействуют школа и семья. Ведущую роль в организации сотрудничества </a:t>
            </a:r>
            <a:r>
              <a:rPr lang="ru-RU" dirty="0" smtClean="0">
                <a:solidFill>
                  <a:schemeClr val="tx1"/>
                </a:solidFill>
              </a:rPr>
              <a:t>лицея </a:t>
            </a:r>
            <a:r>
              <a:rPr lang="ru-RU" dirty="0">
                <a:solidFill>
                  <a:schemeClr val="tx1"/>
                </a:solidFill>
              </a:rPr>
              <a:t>и семьи играют классные руководители. От их работы зависит то, насколько семьи понимают политику, проводимую </a:t>
            </a:r>
            <a:r>
              <a:rPr lang="ru-RU" dirty="0" smtClean="0">
                <a:solidFill>
                  <a:schemeClr val="tx1"/>
                </a:solidFill>
              </a:rPr>
              <a:t>лицеем </a:t>
            </a:r>
            <a:r>
              <a:rPr lang="ru-RU" dirty="0">
                <a:solidFill>
                  <a:schemeClr val="tx1"/>
                </a:solidFill>
              </a:rPr>
              <a:t>по отношению к воспитанию, обучению детей, и участвуют в ее </a:t>
            </a:r>
            <a:r>
              <a:rPr lang="ru-RU" dirty="0" smtClean="0">
                <a:solidFill>
                  <a:schemeClr val="tx1"/>
                </a:solidFill>
              </a:rPr>
              <a:t>реализации.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2700337" y="3428999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361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914400"/>
            <a:ext cx="7620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Воспитательная работа </a:t>
            </a:r>
            <a:r>
              <a:rPr lang="ru-RU" sz="2800" dirty="0"/>
              <a:t>-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/>
              <a:t>одно из самых важных направлений в лицее, если не сказать, что самое главное. Ведь учителя призваны не только качественно и доступно передавать знания, но и положительно влиять на формирование личности ученика, способствуя его всестороннему развитию, укреплению здоровья,  нравственности. </a:t>
            </a:r>
            <a:endParaRPr lang="ru-RU" sz="2800" dirty="0"/>
          </a:p>
        </p:txBody>
      </p:sp>
      <p:pic>
        <p:nvPicPr>
          <p:cNvPr id="5" name="Рисунок 4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2667000" y="4530305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6200" y="1371600"/>
            <a:ext cx="7848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Воспитательная система класса </a:t>
            </a:r>
            <a:r>
              <a:rPr lang="ru-RU" sz="2800" dirty="0" smtClean="0"/>
              <a:t>- это педагогическая работа, которая направлена на организацию жизнедеятельности учеников класса и их воспитания, построенная  для  развития каждой личности ученика и класса в целом.</a:t>
            </a:r>
          </a:p>
        </p:txBody>
      </p:sp>
      <p:pic>
        <p:nvPicPr>
          <p:cNvPr id="4" name="Рисунок 3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2667000" y="4267200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85800"/>
            <a:ext cx="7772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Классный руководитель должен организовать воспитательную деятельность в классе так, чтобы:</a:t>
            </a:r>
          </a:p>
          <a:p>
            <a:pPr lvl="0"/>
            <a:r>
              <a:rPr lang="ru-RU" sz="2400" dirty="0" smtClean="0"/>
              <a:t>создать пространство, в котором </a:t>
            </a:r>
          </a:p>
          <a:p>
            <a:pPr lvl="0"/>
            <a:r>
              <a:rPr lang="ru-RU" sz="2400" dirty="0"/>
              <a:t>-</a:t>
            </a:r>
            <a:r>
              <a:rPr lang="ru-RU" sz="2400" dirty="0" smtClean="0"/>
              <a:t>каждый ученик мог ощущать себя как личность, беспрепятственно общаясь и успешно получая знания</a:t>
            </a:r>
          </a:p>
          <a:p>
            <a:pPr lvl="0"/>
            <a:r>
              <a:rPr lang="ru-RU" sz="2400" dirty="0" smtClean="0"/>
              <a:t>-каждый ребёнок мог бы максимально раскрыть свои задатки и способности, улучшить и приобрести новые положительные качества характера.</a:t>
            </a:r>
            <a:endParaRPr lang="ru-RU" sz="2400" dirty="0"/>
          </a:p>
        </p:txBody>
      </p:sp>
      <p:pic>
        <p:nvPicPr>
          <p:cNvPr id="4" name="Рисунок 3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1981200" y="4530305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1143000"/>
            <a:ext cx="8991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Цель воспитательной работы класса:</a:t>
            </a:r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/>
              <a:t>Сформировать устойчивые нравственные и морально-этические нормы поведения учащихся, </a:t>
            </a:r>
            <a:r>
              <a:rPr lang="ru-RU" sz="2800" dirty="0"/>
              <a:t>соответствующие </a:t>
            </a:r>
            <a:r>
              <a:rPr lang="ru-RU" sz="2800" dirty="0" smtClean="0"/>
              <a:t>правилам культурной жизни в </a:t>
            </a:r>
            <a:r>
              <a:rPr lang="ru-RU" sz="2800" dirty="0"/>
              <a:t>обществе ,  </a:t>
            </a:r>
            <a:r>
              <a:rPr lang="ru-RU" sz="2800" dirty="0" smtClean="0"/>
              <a:t>всемерно развивая и поддерживая проявления школьниками основной жизненной позиции.</a:t>
            </a:r>
          </a:p>
          <a:p>
            <a:pPr lvl="0"/>
            <a:endParaRPr lang="ru-RU" sz="2800" dirty="0"/>
          </a:p>
        </p:txBody>
      </p:sp>
      <p:pic>
        <p:nvPicPr>
          <p:cNvPr id="4" name="Рисунок 3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2438400" y="4419600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304800" y="31001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Segoe Script" panose="030B0504020000000003" pitchFamily="66" charset="0"/>
              </a:rPr>
              <a:t>Для того чтобы цели были достигнуты, классный руководитель должен обращать внимание на реализацию следующих моментов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97139"/>
            <a:ext cx="7680777" cy="122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362200"/>
            <a:ext cx="6553200" cy="403860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0601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609600"/>
            <a:ext cx="7496176" cy="82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6553200" cy="4029194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6220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6973887" cy="1551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0"/>
            <a:ext cx="6403300" cy="42672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51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67421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4902200" cy="121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2362200"/>
            <a:ext cx="5410200" cy="360961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9247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4648200" cy="1676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1600"/>
            <a:ext cx="6395804" cy="426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6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"/>
            <a:ext cx="5157787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3" y="1004888"/>
            <a:ext cx="7086600" cy="4728091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428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488315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7" y="1447800"/>
            <a:ext cx="6480175" cy="4860131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910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57200"/>
            <a:ext cx="7535863" cy="211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57400"/>
            <a:ext cx="6248400" cy="4168855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6282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7486650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1524000"/>
            <a:ext cx="6629400" cy="4423053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6269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Мои формы работы: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беседы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дискуссии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игры, состязания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походы и экскурсии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конкурсы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общественно полезный и творческий труд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художественно-эстетическая деятельность</a:t>
            </a:r>
          </a:p>
        </p:txBody>
      </p:sp>
      <p:pic>
        <p:nvPicPr>
          <p:cNvPr id="5" name="Рисунок 4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3746074" y="1291566"/>
            <a:ext cx="2557463" cy="2362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457200"/>
            <a:ext cx="7696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Советы, которые помогут педагогам качественно организовать воспитательную работу в классе, чтобы она принесла плоды: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Формируйте</a:t>
            </a:r>
            <a:r>
              <a:rPr lang="ru-RU" dirty="0" smtClean="0"/>
              <a:t> воспитательное пространство целостно, стремитесь обеспечению единства его компонентов — обучения и воспитания.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Определяйте</a:t>
            </a:r>
            <a:r>
              <a:rPr lang="ru-RU" dirty="0" smtClean="0"/>
              <a:t> содержание воспитания, его формы и методы с учётом возраста и индивидуально-психологических особенностей  учеников.</a:t>
            </a:r>
          </a:p>
          <a:p>
            <a:pPr lvl="0" algn="just"/>
            <a:r>
              <a:rPr lang="ru-RU" dirty="0" smtClean="0"/>
              <a:t>Всесторонне изучайте детей: их индивидуальные особенности, интересы и склонности. Сохраняйте и анализируйте информацию, которую получили.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Узнавайте</a:t>
            </a:r>
            <a:r>
              <a:rPr lang="ru-RU" dirty="0" smtClean="0"/>
              <a:t> о новых педагогических технологиях, обеспечьте вариативность воспитательной работы.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Включайте </a:t>
            </a:r>
            <a:r>
              <a:rPr lang="ru-RU" dirty="0" smtClean="0"/>
              <a:t>воспитательные элементы в учебный процесс.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Развивайте</a:t>
            </a:r>
            <a:r>
              <a:rPr lang="ru-RU" dirty="0" smtClean="0"/>
              <a:t> детской творчество во всём.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Учитывайте</a:t>
            </a:r>
            <a:r>
              <a:rPr lang="ru-RU" dirty="0" smtClean="0"/>
              <a:t> региональную специфику.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Ориентируйте</a:t>
            </a:r>
            <a:r>
              <a:rPr lang="ru-RU" dirty="0" smtClean="0"/>
              <a:t> учеников на общечеловеческие ценности.</a:t>
            </a:r>
          </a:p>
          <a:p>
            <a:pPr lvl="0" algn="just"/>
            <a:r>
              <a:rPr lang="ru-RU" dirty="0" smtClean="0">
                <a:solidFill>
                  <a:srgbClr val="FF0000"/>
                </a:solidFill>
              </a:rPr>
              <a:t>Воспитывайте</a:t>
            </a:r>
            <a:r>
              <a:rPr lang="ru-RU" dirty="0" smtClean="0"/>
              <a:t> высокие гражданские качества, прививайте любовь к Отечеству, уважение к людям.</a:t>
            </a:r>
          </a:p>
          <a:p>
            <a:pPr lvl="0" algn="ctr"/>
            <a:r>
              <a:rPr lang="ru-RU" dirty="0" smtClean="0">
                <a:solidFill>
                  <a:srgbClr val="FF0000"/>
                </a:solidFill>
              </a:rPr>
              <a:t>Взаимодействуйте с семьями учащихся!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C:\Users\Комп\Desktop\Герб и флаг\герб и флаг.jpg"/>
          <p:cNvPicPr/>
          <p:nvPr/>
        </p:nvPicPr>
        <p:blipFill>
          <a:blip r:embed="rId2" cstate="print"/>
          <a:srcRect l="20205" t="51928" r="16775" b="5211"/>
          <a:stretch>
            <a:fillRect/>
          </a:stretch>
        </p:blipFill>
        <p:spPr bwMode="auto">
          <a:xfrm>
            <a:off x="3390900" y="5867400"/>
            <a:ext cx="1104900" cy="1066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8600"/>
            <a:ext cx="5028842" cy="3355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33800"/>
            <a:ext cx="5906145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Комп\Desktop\Герб и флаг\герб и флаг.jpg"/>
          <p:cNvPicPr/>
          <p:nvPr/>
        </p:nvPicPr>
        <p:blipFill>
          <a:blip r:embed="rId4" cstate="print"/>
          <a:srcRect l="20205" t="51928" r="16775" b="5211"/>
          <a:stretch>
            <a:fillRect/>
          </a:stretch>
        </p:blipFill>
        <p:spPr bwMode="auto">
          <a:xfrm>
            <a:off x="76200" y="1828800"/>
            <a:ext cx="1143000" cy="114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7168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3"/>
            <a:ext cx="9144000" cy="68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3605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264</TotalTime>
  <Words>425</Words>
  <Application>Microsoft Office PowerPoint</Application>
  <PresentationFormat>Экран (4:3)</PresentationFormat>
  <Paragraphs>31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Segoe Script</vt:lpstr>
      <vt:lpstr>Trebuchet MS</vt:lpstr>
      <vt:lpstr>Wingdings 3</vt:lpstr>
      <vt:lpstr>Грань</vt:lpstr>
      <vt:lpstr>Современные формы и методы  работы классного руководителя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Мои формы работы: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формы и методы в работе классного руководителя</dc:title>
  <dc:creator>пк</dc:creator>
  <cp:lastModifiedBy>Преподаватель</cp:lastModifiedBy>
  <cp:revision>31</cp:revision>
  <dcterms:created xsi:type="dcterms:W3CDTF">2015-04-12T11:52:09Z</dcterms:created>
  <dcterms:modified xsi:type="dcterms:W3CDTF">2022-02-16T04:57:06Z</dcterms:modified>
</cp:coreProperties>
</file>